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3"/>
    <p:sldId id="269" r:id="rId4"/>
    <p:sldId id="275" r:id="rId5"/>
    <p:sldId id="270" r:id="rId6"/>
    <p:sldId id="271" r:id="rId7"/>
    <p:sldId id="276" r:id="rId8"/>
    <p:sldId id="277" r:id="rId9"/>
    <p:sldId id="278" r:id="rId10"/>
    <p:sldId id="279" r:id="rId11"/>
    <p:sldId id="280" r:id="rId12"/>
    <p:sldId id="293" r:id="rId13"/>
    <p:sldId id="294" r:id="rId14"/>
    <p:sldId id="281" r:id="rId15"/>
    <p:sldId id="295" r:id="rId16"/>
    <p:sldId id="282" r:id="rId17"/>
    <p:sldId id="283" r:id="rId18"/>
    <p:sldId id="284" r:id="rId19"/>
    <p:sldId id="285" r:id="rId20"/>
    <p:sldId id="286" r:id="rId21"/>
    <p:sldId id="287" r:id="rId22"/>
    <p:sldId id="291" r:id="rId23"/>
    <p:sldId id="296" r:id="rId24"/>
    <p:sldId id="288" r:id="rId25"/>
    <p:sldId id="298" r:id="rId26"/>
    <p:sldId id="292" r:id="rId27"/>
    <p:sldId id="297" r:id="rId28"/>
    <p:sldId id="289" r:id="rId29"/>
    <p:sldId id="272" r:id="rId30"/>
    <p:sldId id="290" r:id="rId31"/>
    <p:sldId id="273" r:id="rId32"/>
    <p:sldId id="268" r:id="rId33"/>
    <p:sldId id="263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5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9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1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7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5.xml"/><Relationship Id="rId1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7.xml"/><Relationship Id="rId1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8.xml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9.xml"/><Relationship Id="rId1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0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2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83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84.xml"/><Relationship Id="rId6" Type="http://schemas.openxmlformats.org/officeDocument/2006/relationships/image" Target="../media/image28.png"/><Relationship Id="rId5" Type="http://schemas.microsoft.com/office/2007/relationships/media" Target="../media/media2.mp4"/><Relationship Id="rId4" Type="http://schemas.openxmlformats.org/officeDocument/2006/relationships/video" Target="../media/media2.mp4"/><Relationship Id="rId3" Type="http://schemas.openxmlformats.org/officeDocument/2006/relationships/image" Target="../media/image27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5.xml"/><Relationship Id="rId1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6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7.xml"/><Relationship Id="rId1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9.xml"/><Relationship Id="rId1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1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3.xml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4.xml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12455951" cy="702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29640" y="1814195"/>
            <a:ext cx="6842760" cy="35096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836295" y="1450340"/>
            <a:ext cx="76561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/>
              <a:t>质量关键点分享</a:t>
            </a:r>
            <a:endParaRPr lang="zh-CN" altLang="en-US" sz="8000"/>
          </a:p>
        </p:txBody>
      </p:sp>
      <p:sp>
        <p:nvSpPr>
          <p:cNvPr id="6" name="圆角矩形 5"/>
          <p:cNvSpPr/>
          <p:nvPr/>
        </p:nvSpPr>
        <p:spPr>
          <a:xfrm>
            <a:off x="1323975" y="4838700"/>
            <a:ext cx="1781175" cy="352425"/>
          </a:xfrm>
          <a:prstGeom prst="roundRect">
            <a:avLst/>
          </a:prstGeom>
          <a:solidFill>
            <a:schemeClr val="tx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323975" y="4822825"/>
            <a:ext cx="19615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汇报人：李求标</a:t>
            </a:r>
            <a:endParaRPr lang="zh-CN" altLang="en-US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" y="1270"/>
            <a:ext cx="12182475" cy="685673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06400" y="509270"/>
            <a:ext cx="1173480" cy="6578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" y="76200"/>
            <a:ext cx="12182475" cy="67056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-33655"/>
            <a:ext cx="12172950" cy="68916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6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" y="19050"/>
            <a:ext cx="12077700" cy="6819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" y="0"/>
            <a:ext cx="12125325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20" y="9525"/>
            <a:ext cx="12125325" cy="68389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19050"/>
            <a:ext cx="12172950" cy="6819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编织袋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275" y="-5715"/>
            <a:ext cx="4891405" cy="6868795"/>
          </a:xfrm>
          <a:prstGeom prst="rect">
            <a:avLst/>
          </a:prstGeom>
        </p:spPr>
      </p:pic>
      <p:pic>
        <p:nvPicPr>
          <p:cNvPr id="3" name="图片 2" descr="多层纸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275" y="-5080"/>
            <a:ext cx="4890770" cy="68668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复合中缝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3425" y="0"/>
            <a:ext cx="4857115" cy="6846570"/>
          </a:xfrm>
          <a:prstGeom prst="rect">
            <a:avLst/>
          </a:prstGeom>
        </p:spPr>
      </p:pic>
      <p:pic>
        <p:nvPicPr>
          <p:cNvPr id="3" name="图片 2" descr="膜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735" y="0"/>
            <a:ext cx="4942840" cy="68713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" y="19050"/>
            <a:ext cx="12182475" cy="6819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/>
        </p:nvSpPr>
        <p:spPr>
          <a:xfrm>
            <a:off x="425450" y="254635"/>
            <a:ext cx="2193925" cy="488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质量标准</a:t>
            </a:r>
            <a:endParaRPr lang="zh-CN" altLang="en-US" sz="2400" b="1"/>
          </a:p>
          <a:p>
            <a:endParaRPr lang="zh-CN" altLang="en-US" sz="2400" b="1"/>
          </a:p>
          <a:p>
            <a:r>
              <a:rPr lang="en-US" altLang="zh-CN" sz="2000"/>
              <a:t>   20+2</a:t>
            </a:r>
            <a:endParaRPr lang="zh-CN" altLang="en-US" sz="20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0680" y="97155"/>
            <a:ext cx="6342380" cy="67348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" y="28575"/>
            <a:ext cx="12163425" cy="68008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529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" y="13970"/>
            <a:ext cx="12153900" cy="68294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23495"/>
            <a:ext cx="12172950" cy="68103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535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0" y="189865"/>
            <a:ext cx="12192000" cy="69151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52c45c585e037c4b4dc48df3b8da37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9745" y="1011555"/>
            <a:ext cx="1487805" cy="1983105"/>
          </a:xfrm>
          <a:prstGeom prst="rect">
            <a:avLst/>
          </a:prstGeom>
        </p:spPr>
      </p:pic>
      <p:pic>
        <p:nvPicPr>
          <p:cNvPr id="4" name="图片 3" descr="4293045dd65e1d38757a687eb33b9f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205" y="1012190"/>
            <a:ext cx="1487170" cy="1982470"/>
          </a:xfrm>
          <a:prstGeom prst="rect">
            <a:avLst/>
          </a:prstGeom>
        </p:spPr>
      </p:pic>
      <p:pic>
        <p:nvPicPr>
          <p:cNvPr id="5" name="图片 4" descr="9c73ec4297ce0c1331963258d32a91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085" y="1012190"/>
            <a:ext cx="1487170" cy="19824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5450" y="254635"/>
            <a:ext cx="2193925" cy="488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判断胶量步骤</a:t>
            </a:r>
            <a:endParaRPr lang="zh-CN" altLang="en-US" sz="2400" b="1"/>
          </a:p>
        </p:txBody>
      </p:sp>
      <p:sp>
        <p:nvSpPr>
          <p:cNvPr id="8" name="文本框 7"/>
          <p:cNvSpPr txBox="1"/>
          <p:nvPr/>
        </p:nvSpPr>
        <p:spPr>
          <a:xfrm>
            <a:off x="3460115" y="1930400"/>
            <a:ext cx="949960" cy="70675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40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＋</a:t>
            </a:r>
            <a:r>
              <a:rPr lang="en-US" altLang="zh-CN" sz="4000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43065" y="1819275"/>
            <a:ext cx="4876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4000" b="1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→</a:t>
            </a:r>
            <a:endParaRPr lang="zh-CN" altLang="en-US" sz="4000" b="1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1" name="图片 10" descr="c2e504b32f9fcd1b1787dcb3046e588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620" y="3429000"/>
            <a:ext cx="1487805" cy="198247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69745" y="4595495"/>
            <a:ext cx="4836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/>
              <a:t>存在差异，检测强度是否达标</a:t>
            </a:r>
            <a:endParaRPr lang="zh-CN" altLang="en-US" sz="2800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89cd7bd5708ffec51eac704c98c4ea82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890270" y="229235"/>
            <a:ext cx="4320540" cy="5981700"/>
          </a:xfrm>
          <a:prstGeom prst="rect">
            <a:avLst/>
          </a:prstGeom>
        </p:spPr>
      </p:pic>
      <p:pic>
        <p:nvPicPr>
          <p:cNvPr id="2" name="d77145344d715c5b76f105dd90152456">
            <a:hlinkClick r:id="" action="ppaction://media"/>
          </p:cNvPr>
          <p:cNvPicPr/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7000" y="229235"/>
            <a:ext cx="4410075" cy="59817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 fullScrn="0">
              <p:cMediaNode>
                <p:cTn id="8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0"/>
            <a:ext cx="1217295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39795" y="499110"/>
            <a:ext cx="7806690" cy="585978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5450" y="416560"/>
            <a:ext cx="3075305" cy="6337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/>
              <a:t>切断位置偏差的原因</a:t>
            </a:r>
            <a:endParaRPr lang="zh-CN" altLang="en-US" sz="3200" b="1"/>
          </a:p>
        </p:txBody>
      </p:sp>
      <p:sp>
        <p:nvSpPr>
          <p:cNvPr id="2" name="文本框 1"/>
          <p:cNvSpPr txBox="1"/>
          <p:nvPr/>
        </p:nvSpPr>
        <p:spPr>
          <a:xfrm>
            <a:off x="9045575" y="1939290"/>
            <a:ext cx="909955" cy="79502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/>
            <a:r>
              <a:rPr lang="zh-CN" altLang="en-US" sz="6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√</a:t>
            </a:r>
            <a:endParaRPr lang="zh-CN" altLang="en-US" sz="6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77355" y="2842895"/>
            <a:ext cx="648335" cy="92900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pPr algn="l"/>
            <a:r>
              <a:rPr lang="zh-CN" altLang="en-US" sz="66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√</a:t>
            </a:r>
            <a:endParaRPr lang="zh-CN" altLang="en-US" sz="6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2945" y="2842895"/>
            <a:ext cx="228727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000">
                <a:sym typeface="+mn-ea"/>
              </a:rPr>
              <a:t>1.</a:t>
            </a:r>
            <a:r>
              <a:rPr lang="zh-CN" altLang="en-US" sz="4000">
                <a:sym typeface="+mn-ea"/>
              </a:rPr>
              <a:t>原因</a:t>
            </a:r>
            <a:endParaRPr lang="zh-CN" altLang="en-US" sz="4000">
              <a:sym typeface="+mn-ea"/>
            </a:endParaRPr>
          </a:p>
          <a:p>
            <a:endParaRPr lang="zh-CN" altLang="en-US" sz="4000">
              <a:sym typeface="+mn-ea"/>
            </a:endParaRPr>
          </a:p>
          <a:p>
            <a:r>
              <a:rPr lang="en-US" altLang="zh-CN" sz="4000">
                <a:sym typeface="+mn-ea"/>
              </a:rPr>
              <a:t>2.</a:t>
            </a:r>
            <a:r>
              <a:rPr lang="zh-CN" altLang="en-US" sz="4000">
                <a:sym typeface="+mn-ea"/>
              </a:rPr>
              <a:t>措施</a:t>
            </a:r>
            <a:endParaRPr lang="zh-CN" altLang="en-US" sz="4000"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afa028671a315cf93ce402c9944ad3f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2346325" y="-661035"/>
            <a:ext cx="4527550" cy="80460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25450" y="254635"/>
            <a:ext cx="2726690" cy="488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折皱的原因分析</a:t>
            </a:r>
            <a:endParaRPr lang="zh-CN" altLang="en-US" sz="2400" b="1"/>
          </a:p>
        </p:txBody>
      </p:sp>
      <p:sp>
        <p:nvSpPr>
          <p:cNvPr id="3" name="文本框 2"/>
          <p:cNvSpPr txBox="1"/>
          <p:nvPr/>
        </p:nvSpPr>
        <p:spPr>
          <a:xfrm>
            <a:off x="9189085" y="1280160"/>
            <a:ext cx="2364740" cy="44189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4000"/>
              <a:t>1.</a:t>
            </a:r>
            <a:r>
              <a:rPr lang="zh-CN" altLang="en-US" sz="4000"/>
              <a:t>风险</a:t>
            </a:r>
            <a:endParaRPr lang="zh-CN" altLang="en-US" sz="4000"/>
          </a:p>
          <a:p>
            <a:endParaRPr lang="zh-CN" altLang="en-US" sz="4000"/>
          </a:p>
          <a:p>
            <a:r>
              <a:rPr lang="en-US" altLang="zh-CN" sz="4000"/>
              <a:t>2.</a:t>
            </a:r>
            <a:r>
              <a:rPr lang="zh-CN" altLang="en-US" sz="4000"/>
              <a:t>原因</a:t>
            </a:r>
            <a:endParaRPr lang="zh-CN" altLang="en-US" sz="4000"/>
          </a:p>
          <a:p>
            <a:endParaRPr lang="zh-CN" altLang="en-US" sz="4000"/>
          </a:p>
          <a:p>
            <a:r>
              <a:rPr lang="en-US" altLang="zh-CN" sz="4000"/>
              <a:t>3.</a:t>
            </a:r>
            <a:r>
              <a:rPr lang="zh-CN" altLang="en-US" sz="4000">
                <a:sym typeface="+mn-ea"/>
              </a:rPr>
              <a:t>追溯</a:t>
            </a:r>
            <a:endParaRPr lang="zh-CN" altLang="en-US" sz="4000">
              <a:sym typeface="+mn-ea"/>
            </a:endParaRPr>
          </a:p>
          <a:p>
            <a:endParaRPr lang="zh-CN" altLang="en-US" sz="4000"/>
          </a:p>
        </p:txBody>
      </p:sp>
      <p:sp>
        <p:nvSpPr>
          <p:cNvPr id="4" name="文本框 3"/>
          <p:cNvSpPr txBox="1"/>
          <p:nvPr/>
        </p:nvSpPr>
        <p:spPr>
          <a:xfrm>
            <a:off x="511175" y="5981065"/>
            <a:ext cx="10066020" cy="64516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淋膜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←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袋子单边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←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圆织机故障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←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维修未到位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←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设计</a:t>
            </a:r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                           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（质量是设计出来的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---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日本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+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田口玄一博士</a:t>
            </a:r>
            <a:r>
              <a:rPr lang="en-US" altLang="zh-CN" sz="1800">
                <a:latin typeface="Arial" panose="020B0604020202020204" pitchFamily="34" charset="0"/>
                <a:ea typeface="微软雅黑" panose="020B0503020204020204" charset="-122"/>
              </a:rPr>
              <a:t> </a:t>
            </a:r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提出了田口质量理论）</a:t>
            </a:r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1990" y="8890"/>
            <a:ext cx="5562600" cy="68472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57275" y="1347470"/>
            <a:ext cx="4462145" cy="4489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600"/>
              <a:t>日本</a:t>
            </a:r>
            <a:r>
              <a:rPr lang="en-US" altLang="zh-CN" sz="3600"/>
              <a:t> </a:t>
            </a:r>
            <a:r>
              <a:rPr lang="zh-CN" altLang="en-US" sz="3600"/>
              <a:t>田口玄一</a:t>
            </a:r>
            <a:endParaRPr lang="zh-CN" altLang="en-US" sz="3600"/>
          </a:p>
          <a:p>
            <a:r>
              <a:rPr lang="en-US" altLang="zh-CN"/>
              <a:t>   </a:t>
            </a:r>
            <a:r>
              <a:rPr lang="zh-CN" altLang="en-US"/>
              <a:t>20世纪70年代提出的质量控制理论体系</a:t>
            </a:r>
            <a:r>
              <a:rPr lang="en-US" altLang="zh-CN"/>
              <a:t>.</a:t>
            </a:r>
            <a:endParaRPr lang="zh-CN" altLang="en-US"/>
          </a:p>
          <a:p>
            <a:endParaRPr lang="zh-CN" altLang="en-US" sz="3200"/>
          </a:p>
          <a:p>
            <a:r>
              <a:rPr lang="zh-CN" altLang="en-US" sz="2800"/>
              <a:t>核心：</a:t>
            </a:r>
            <a:endParaRPr lang="zh-CN" altLang="en-US" sz="2800"/>
          </a:p>
          <a:p>
            <a:r>
              <a:rPr lang="zh-CN" altLang="en-US" sz="2800"/>
              <a:t>通过设计阶段的优化实现产品质量与经济性的平衡。</a:t>
            </a:r>
            <a:endParaRPr lang="zh-CN" altLang="en-US" sz="2800"/>
          </a:p>
          <a:p>
            <a:br>
              <a:rPr lang="zh-CN" altLang="en-US" sz="2800"/>
            </a:br>
            <a:r>
              <a:rPr lang="zh-CN" altLang="en-US" sz="2800"/>
              <a:t>产品质量主要由设计决定</a:t>
            </a:r>
            <a:r>
              <a:rPr lang="en-US" altLang="zh-CN" sz="2800"/>
              <a:t> </a:t>
            </a:r>
            <a:r>
              <a:rPr lang="zh-CN" altLang="en-US" sz="2800"/>
              <a:t>而非单纯依靠制造公差控制。</a:t>
            </a:r>
            <a:endParaRPr lang="zh-CN" altLang="en-US" sz="2800"/>
          </a:p>
        </p:txBody>
      </p:sp>
      <p:sp>
        <p:nvSpPr>
          <p:cNvPr id="7" name="文本框 6"/>
          <p:cNvSpPr txBox="1"/>
          <p:nvPr/>
        </p:nvSpPr>
        <p:spPr>
          <a:xfrm>
            <a:off x="425450" y="254635"/>
            <a:ext cx="2726690" cy="4889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/>
              <a:t>质量是设计出来的</a:t>
            </a:r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4510" y="0"/>
            <a:ext cx="1910080" cy="19754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95" y="19050"/>
            <a:ext cx="12144375" cy="6819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4445"/>
            <a:ext cx="12172950" cy="684847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5080"/>
            <a:ext cx="12192000" cy="68630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70" y="19050"/>
            <a:ext cx="12163425" cy="68199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9535"/>
            <a:ext cx="12192000" cy="667893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225"/>
            <a:ext cx="12192000" cy="681291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WPS 演示</Application>
  <PresentationFormat>宽屏</PresentationFormat>
  <Paragraphs>47</Paragraphs>
  <Slides>32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标准风格</cp:lastModifiedBy>
  <cp:revision>164</cp:revision>
  <dcterms:created xsi:type="dcterms:W3CDTF">2019-06-19T02:08:00Z</dcterms:created>
  <dcterms:modified xsi:type="dcterms:W3CDTF">2026-10-08T08:52:47Z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EDBD48A2C61B433ABBB2FB418FEF74D8_13</vt:lpwstr>
  </property>
</Properties>
</file>